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CE6"/>
          </a:solidFill>
        </a:fill>
      </a:tcStyle>
    </a:wholeTbl>
    <a:band2H>
      <a:tcTxStyle/>
      <a:tcStyle>
        <a:tcBdr/>
        <a:fill>
          <a:solidFill>
            <a:srgbClr val="E7EE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7E1"/>
          </a:solidFill>
        </a:fill>
      </a:tcStyle>
    </a:wholeTbl>
    <a:band2H>
      <a:tcTxStyle/>
      <a:tcStyle>
        <a:tcBdr/>
        <a:fill>
          <a:solidFill>
            <a:srgbClr val="EBF4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8EA"/>
          </a:solidFill>
        </a:fill>
      </a:tcStyle>
    </a:wholeTbl>
    <a:band2H>
      <a:tcTxStyle/>
      <a:tcStyle>
        <a:tcBdr/>
        <a:fill>
          <a:solidFill>
            <a:srgbClr val="E7EC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9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86" name="TextBox 8"/>
          <p:cNvSpPr txBox="1"/>
          <p:nvPr/>
        </p:nvSpPr>
        <p:spPr>
          <a:xfrm>
            <a:off x="944014" y="971252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7" name="TextBox 12"/>
          <p:cNvSpPr txBox="1"/>
          <p:nvPr/>
        </p:nvSpPr>
        <p:spPr>
          <a:xfrm>
            <a:off x="9376210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Title Text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1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83659" y="1981199"/>
            <a:ext cx="2936242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21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124699" y="1981199"/>
            <a:ext cx="2932115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22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124699" y="2667000"/>
            <a:ext cx="293211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124699" y="4250949"/>
            <a:ext cx="293211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124575" y="4827208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48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4999"/>
            <a:ext cx="439634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6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5" cy="1447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3129279"/>
            <a:ext cx="3401063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4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9" descr="Picture 9"/>
          <p:cNvPicPr>
            <a:picLocks noChangeAspect="1"/>
          </p:cNvPicPr>
          <p:nvPr/>
        </p:nvPicPr>
        <p:blipFill>
          <a:blip r:embed="rId5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8"/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9"/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AAA7BC">
                  <a:alpha val="7000"/>
                </a:srgbClr>
              </a:gs>
              <a:gs pos="36000">
                <a:srgbClr val="AAA7BC">
                  <a:alpha val="6000"/>
                </a:srgbClr>
              </a:gs>
              <a:gs pos="69000">
                <a:srgbClr val="AAA7BC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20"/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21"/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CEDBE6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6125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2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4" descr="Picture 4"/>
          <p:cNvPicPr>
            <a:picLocks noChangeAspect="1"/>
          </p:cNvPicPr>
          <p:nvPr/>
        </p:nvPicPr>
        <p:blipFill>
          <a:blip r:embed="rId2">
            <a:alphaModFix amt="35000"/>
          </a:blip>
          <a:srcRect t="10000"/>
          <a:stretch>
            <a:fillRect/>
          </a:stretch>
        </p:blipFill>
        <p:spPr>
          <a:xfrm>
            <a:off x="19" y="9"/>
            <a:ext cx="12191981" cy="685799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itle 1"/>
          <p:cNvSpPr txBox="1">
            <a:spLocks noGrp="1"/>
          </p:cNvSpPr>
          <p:nvPr>
            <p:ph type="title"/>
          </p:nvPr>
        </p:nvSpPr>
        <p:spPr>
          <a:xfrm>
            <a:off x="6140475" y="1964266"/>
            <a:ext cx="5019650" cy="2421465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r>
              <a:t>Product Success Analysis</a:t>
            </a:r>
          </a:p>
        </p:txBody>
      </p:sp>
      <p:sp>
        <p:nvSpPr>
          <p:cNvPr id="261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3962398" y="4385731"/>
            <a:ext cx="7197727" cy="1405468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 typeface="Wingdings 3"/>
              <a:buNone/>
              <a:defRPr cap="all"/>
            </a:lvl1pPr>
          </a:lstStyle>
          <a:p>
            <a:r>
              <a:t>Gayathri adhimoolam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Hypothesis</a:t>
            </a:r>
          </a:p>
        </p:txBody>
      </p:sp>
      <p:sp>
        <p:nvSpPr>
          <p:cNvPr id="2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r>
              <a:t>From a first exploratory data analysis, it is observed that the success of a product (sales rank) might be influenced by the following features: </a:t>
            </a:r>
            <a:r>
              <a:rPr b="1"/>
              <a:t>rating</a:t>
            </a:r>
            <a:r>
              <a:t>, </a:t>
            </a:r>
            <a:r>
              <a:rPr b="1"/>
              <a:t>ad cost</a:t>
            </a:r>
            <a:r>
              <a:t>, and </a:t>
            </a:r>
            <a:r>
              <a:rPr b="1"/>
              <a:t>promotion discount</a:t>
            </a:r>
            <a:r>
              <a:t>.</a:t>
            </a:r>
          </a:p>
          <a:p>
            <a:pPr marL="0" indent="0">
              <a:buSzTx/>
              <a:buFont typeface="Wingdings 3"/>
              <a:buNone/>
            </a:pPr>
            <a:endParaRPr/>
          </a:p>
          <a:p>
            <a:r>
              <a:t>Hence, the main hypothesis is that these features provide early signals for the success or failure of a product.</a:t>
            </a:r>
          </a:p>
          <a:p>
            <a:pPr marL="0" indent="0">
              <a:buSzTx/>
              <a:buFont typeface="Wingdings 3"/>
              <a:buNone/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Data Preparation</a:t>
            </a:r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r>
              <a:t>In order to evaluate the hypothesis, Machine Learning techniques are implemented.</a:t>
            </a:r>
          </a:p>
          <a:p>
            <a:pPr marL="0" indent="0">
              <a:buSzTx/>
              <a:buFont typeface="Wingdings 3"/>
              <a:buNone/>
            </a:pPr>
            <a:endParaRPr/>
          </a:p>
          <a:p>
            <a:r>
              <a:t>A dataframe containing: </a:t>
            </a:r>
            <a:r>
              <a:rPr b="1"/>
              <a:t>rating</a:t>
            </a:r>
            <a:r>
              <a:t>, </a:t>
            </a:r>
            <a:r>
              <a:rPr b="1"/>
              <a:t>ad cost</a:t>
            </a:r>
            <a:r>
              <a:t>, and </a:t>
            </a:r>
            <a:r>
              <a:rPr b="1"/>
              <a:t>promotion discount</a:t>
            </a:r>
            <a:r>
              <a:t> information for the available products is created and the target variable that will determine the success of a product is chosen to be the </a:t>
            </a:r>
            <a:r>
              <a:rPr b="1"/>
              <a:t>sales rank</a:t>
            </a:r>
            <a:r>
              <a:t>.</a:t>
            </a:r>
          </a:p>
          <a:p>
            <a:pPr marL="0" indent="0">
              <a:buSzTx/>
              <a:buFont typeface="Wingdings 3"/>
              <a:buNone/>
            </a:pPr>
            <a:endParaRPr/>
          </a:p>
          <a:p>
            <a:r>
              <a:t>The data is cleaned and preprocessed for the modelling phase.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Modelling</a:t>
            </a:r>
          </a:p>
        </p:txBody>
      </p:sp>
      <p:sp>
        <p:nvSpPr>
          <p:cNvPr id="29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70384" y="1763485"/>
            <a:ext cx="9404723" cy="44849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rPr dirty="0"/>
              <a:t>In the modelling phase, two models are implemented:</a:t>
            </a:r>
          </a:p>
          <a:p>
            <a:pPr>
              <a:defRPr b="1"/>
            </a:pPr>
            <a:r>
              <a:rPr dirty="0"/>
              <a:t>Autoregressive Integrated Moving Average (ARIMA)</a:t>
            </a:r>
          </a:p>
          <a:p>
            <a:pPr marL="0" lvl="1" indent="457200">
              <a:buSzTx/>
              <a:buFont typeface="Wingdings 3"/>
              <a:buNone/>
              <a:defRPr sz="1800"/>
            </a:pPr>
            <a:r>
              <a:rPr dirty="0"/>
              <a:t>The ARIMA model is used to forecast the sales rank of each product for the last product-month by using the historical sales rank information of the corresponding product. This will be the “baseline” model to evaluate the main hypothesis.</a:t>
            </a:r>
          </a:p>
          <a:p>
            <a:pPr marL="0" indent="0">
              <a:buSzTx/>
              <a:buFont typeface="Wingdings 3"/>
              <a:buNone/>
            </a:pPr>
            <a:endParaRPr dirty="0"/>
          </a:p>
          <a:p>
            <a:pPr>
              <a:defRPr b="1"/>
            </a:pPr>
            <a:r>
              <a:rPr dirty="0"/>
              <a:t>Random Forest</a:t>
            </a:r>
          </a:p>
          <a:p>
            <a:pPr marL="0" lvl="1" indent="400050">
              <a:buSzTx/>
              <a:buFont typeface="Wingdings 3"/>
              <a:buNone/>
              <a:defRPr sz="1800"/>
            </a:pPr>
            <a:r>
              <a:rPr dirty="0"/>
              <a:t>The Random Forest model is used to predict the sales rank of each product for the last product-month by using the </a:t>
            </a:r>
            <a:r>
              <a:rPr b="1" dirty="0"/>
              <a:t>rating</a:t>
            </a:r>
            <a:r>
              <a:rPr dirty="0"/>
              <a:t>, </a:t>
            </a:r>
            <a:r>
              <a:rPr b="1" dirty="0"/>
              <a:t>ad cost</a:t>
            </a:r>
            <a:r>
              <a:rPr dirty="0"/>
              <a:t>, and </a:t>
            </a:r>
            <a:r>
              <a:rPr b="1" dirty="0"/>
              <a:t>promotion discount</a:t>
            </a:r>
            <a:r>
              <a:rPr dirty="0"/>
              <a:t> information of each product. This approach will help understanding if the chosen features play a role in determining the success or failure of a product.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Evaluation</a:t>
            </a:r>
          </a:p>
        </p:txBody>
      </p:sp>
      <p:sp>
        <p:nvSpPr>
          <p:cNvPr id="3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91344" y="1848387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For the ML evaluation step, the metric chosen the </a:t>
            </a:r>
            <a:r>
              <a:rPr b="1"/>
              <a:t>Mean Average Percentage Error</a:t>
            </a:r>
            <a:r>
              <a:t> (</a:t>
            </a:r>
            <a:r>
              <a:rPr b="1"/>
              <a:t>MAPE</a:t>
            </a:r>
            <a:r>
              <a:t>). </a:t>
            </a:r>
          </a:p>
          <a:p>
            <a:pPr marL="0" indent="0">
              <a:buSzTx/>
              <a:buFont typeface="Wingdings 3"/>
              <a:buNone/>
            </a:pPr>
            <a:endParaRPr/>
          </a:p>
          <a:p>
            <a:r>
              <a:t>The MAPE is one of the most commonly used performance metrics to measure the accuracy of a forecasting problem. </a:t>
            </a:r>
          </a:p>
          <a:p>
            <a:pPr marL="0" indent="0">
              <a:buSzTx/>
              <a:buFont typeface="Wingdings 3"/>
              <a:buNone/>
            </a:pPr>
            <a:endParaRPr/>
          </a:p>
          <a:p>
            <a:r>
              <a:t>MAPE is the sum of the individual absolute errors divided by the demand (each period separately). In other words, it is the average of the percentage errors.</a:t>
            </a:r>
          </a:p>
        </p:txBody>
      </p:sp>
      <p:graphicFrame>
        <p:nvGraphicFramePr>
          <p:cNvPr id="302" name="Table 4"/>
          <p:cNvGraphicFramePr/>
          <p:nvPr/>
        </p:nvGraphicFramePr>
        <p:xfrm>
          <a:off x="1400614" y="5292761"/>
          <a:ext cx="7706063" cy="11125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8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MAPE (AVG OF ALL PRODUCTS)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ARIMA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77%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RANDOM FOREST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44%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3" name="Straight Connector 5"/>
          <p:cNvSpPr/>
          <p:nvPr/>
        </p:nvSpPr>
        <p:spPr>
          <a:xfrm>
            <a:off x="3545633" y="5355771"/>
            <a:ext cx="1" cy="1049512"/>
          </a:xfrm>
          <a:prstGeom prst="line">
            <a:avLst/>
          </a:pr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Evaluation using Power BI</a:t>
            </a:r>
          </a:p>
        </p:txBody>
      </p:sp>
      <p:pic>
        <p:nvPicPr>
          <p:cNvPr id="3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552575"/>
            <a:ext cx="9404724" cy="506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From the EDA, it is observed that the success or failure of a product can be determined by some of the features contained in the data.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The key features appear to be: </a:t>
            </a:r>
            <a:r>
              <a:rPr b="1" dirty="0"/>
              <a:t>rating</a:t>
            </a:r>
            <a:r>
              <a:rPr dirty="0"/>
              <a:t>, </a:t>
            </a:r>
            <a:r>
              <a:rPr b="1" dirty="0"/>
              <a:t>ad cost</a:t>
            </a:r>
            <a:r>
              <a:rPr dirty="0"/>
              <a:t>, and </a:t>
            </a:r>
            <a:r>
              <a:rPr b="1" dirty="0"/>
              <a:t>promotion discount</a:t>
            </a:r>
            <a:r>
              <a:rPr dirty="0"/>
              <a:t>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Machine Learning techniques were used to understand whether the derived hypothesis can be considered or not.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endParaRPr dirty="0"/>
          </a:p>
          <a:p>
            <a:pPr>
              <a:lnSpc>
                <a:spcPct val="90000"/>
              </a:lnSpc>
            </a:pPr>
            <a:r>
              <a:rPr dirty="0"/>
              <a:t>From the evaluation step, it can be proven that the above features contribute to the success or failure of a product, and can interpreted as early signals to identify products’ success or failure patterns.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Future Works</a:t>
            </a:r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The stock dataset containing information on the availability of the products can be taken into consideration for further analysis. It can play a relevant role on the sales of a product.</a:t>
            </a:r>
          </a:p>
          <a:p>
            <a:pPr marL="0" indent="0">
              <a:buSzTx/>
              <a:buFont typeface="Wingdings 3"/>
              <a:buNone/>
            </a:pPr>
            <a:endParaRPr dirty="0"/>
          </a:p>
          <a:p>
            <a:r>
              <a:rPr dirty="0"/>
              <a:t>Features such as </a:t>
            </a:r>
            <a:r>
              <a:rPr b="1" dirty="0"/>
              <a:t>ad clicks</a:t>
            </a:r>
            <a:r>
              <a:rPr dirty="0"/>
              <a:t> and </a:t>
            </a:r>
            <a:r>
              <a:rPr b="1" dirty="0"/>
              <a:t>ad impressions </a:t>
            </a:r>
            <a:r>
              <a:rPr dirty="0"/>
              <a:t>from the marketing table can also be further </a:t>
            </a:r>
            <a:r>
              <a:rPr dirty="0" err="1"/>
              <a:t>analysed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Dense data instead of sparse data could add richness to the analysis and provide a clearer understanding of the contribution of each feature to determine the success or failure of a product.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66" y="1005521"/>
            <a:ext cx="9135717" cy="4652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Road Map</a:t>
            </a:r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Business Understanding</a:t>
            </a:r>
          </a:p>
          <a:p>
            <a:pPr>
              <a:lnSpc>
                <a:spcPct val="150000"/>
              </a:lnSpc>
            </a:pPr>
            <a:r>
              <a:t>Data Understanding</a:t>
            </a:r>
          </a:p>
          <a:p>
            <a:pPr>
              <a:lnSpc>
                <a:spcPct val="150000"/>
              </a:lnSpc>
            </a:pPr>
            <a:r>
              <a:t>Data Preparation</a:t>
            </a:r>
          </a:p>
          <a:p>
            <a:pPr>
              <a:lnSpc>
                <a:spcPct val="150000"/>
              </a:lnSpc>
            </a:pPr>
            <a:r>
              <a:t>Modelling</a:t>
            </a:r>
          </a:p>
          <a:p>
            <a:pPr>
              <a:lnSpc>
                <a:spcPct val="150000"/>
              </a:lnSpc>
            </a:pPr>
            <a:r>
              <a:t>Evaluation</a:t>
            </a:r>
          </a:p>
          <a:p>
            <a:pPr>
              <a:lnSpc>
                <a:spcPct val="150000"/>
              </a:lnSpc>
            </a:pPr>
            <a:r>
              <a:t>Conclusion and Future Work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Business Understanding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sz="2400" b="1"/>
            </a:pPr>
            <a:r>
              <a:t>Goal</a:t>
            </a:r>
          </a:p>
          <a:p>
            <a:pPr marL="0" lvl="1" indent="457200">
              <a:buSzTx/>
              <a:buFont typeface="Wingdings 3"/>
              <a:buNone/>
            </a:pPr>
            <a:r>
              <a:t>- To identify (early) signals of success of the product.</a:t>
            </a:r>
          </a:p>
          <a:p>
            <a:pPr marL="0" indent="57150">
              <a:buSzTx/>
              <a:buFont typeface="Wingdings 3"/>
              <a:buNone/>
              <a:defRPr sz="2400"/>
            </a:pPr>
            <a:endParaRPr/>
          </a:p>
          <a:p>
            <a:pPr marL="0" indent="57150">
              <a:buSzTx/>
              <a:buFont typeface="Wingdings 3"/>
              <a:buNone/>
              <a:defRPr sz="2400" b="1"/>
            </a:pPr>
            <a:r>
              <a:t>Problem statement</a:t>
            </a:r>
          </a:p>
          <a:p>
            <a:pPr marL="0" indent="57150">
              <a:buSzTx/>
              <a:buFont typeface="Wingdings 3"/>
              <a:buNone/>
            </a:pPr>
            <a:r>
              <a:t>	- Using the given data, understand the reasons behind the success (or failure) of a product, and the indicators behind a successful product.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Data understanding</a:t>
            </a:r>
          </a:p>
        </p:txBody>
      </p:sp>
      <p:graphicFrame>
        <p:nvGraphicFramePr>
          <p:cNvPr id="270" name="Table 21"/>
          <p:cNvGraphicFramePr/>
          <p:nvPr/>
        </p:nvGraphicFramePr>
        <p:xfrm>
          <a:off x="1103312" y="2052636"/>
          <a:ext cx="8947150" cy="4641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0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4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22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AMZ_sales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Contains sales performance measures (e.g., </a:t>
                      </a:r>
                      <a:r>
                        <a:rPr b="1"/>
                        <a:t>Quantity</a:t>
                      </a:r>
                      <a:r>
                        <a:t>, </a:t>
                      </a:r>
                      <a:r>
                        <a:rPr b="1"/>
                        <a:t>Promotion Discount</a:t>
                      </a:r>
                      <a:r>
                        <a:t>).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80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AMZ_prod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Contains information about the categories of the products.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7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AMZ_review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Contains review information of the product such as </a:t>
                      </a:r>
                      <a:r>
                        <a:rPr b="1"/>
                        <a:t>Rating</a:t>
                      </a:r>
                      <a:r>
                        <a:t>, </a:t>
                      </a:r>
                      <a:r>
                        <a:rPr b="1"/>
                        <a:t>Sales Rank,</a:t>
                      </a:r>
                      <a:r>
                        <a:t> etc.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75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AMZ_stock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Contains stock availability information of products.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19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AMZ_mktg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Contains information about the amount spent on ads and the results generated from the ads such as the </a:t>
                      </a:r>
                      <a:r>
                        <a:rPr b="1"/>
                        <a:t>Clicks</a:t>
                      </a:r>
                      <a:r>
                        <a:t>, </a:t>
                      </a:r>
                      <a:r>
                        <a:rPr b="1"/>
                        <a:t>Impressions</a:t>
                      </a:r>
                      <a:r>
                        <a:t>, etc.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1" name="Straight Connector 22"/>
          <p:cNvSpPr/>
          <p:nvPr/>
        </p:nvSpPr>
        <p:spPr>
          <a:xfrm flipH="1">
            <a:off x="2808514" y="2631232"/>
            <a:ext cx="1" cy="3890866"/>
          </a:xfrm>
          <a:prstGeom prst="line">
            <a:avLst/>
          </a:pr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Data Preprocessing</a:t>
            </a:r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91682" y="1922105"/>
            <a:ext cx="9237306" cy="475861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AMZ_Sales</a:t>
            </a:r>
          </a:p>
          <a:p>
            <a:pPr marL="742950" lvl="1" indent="-285750">
              <a:lnSpc>
                <a:spcPct val="90000"/>
              </a:lnSpc>
              <a:defRPr sz="1800"/>
            </a:pPr>
            <a:r>
              <a:t>A new feature </a:t>
            </a:r>
            <a:r>
              <a:rPr i="1"/>
              <a:t>“item_price_avg</a:t>
            </a:r>
            <a:r>
              <a:t>” was generated. It contains the average price of a product.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1800"/>
            </a:pPr>
            <a:endParaRPr/>
          </a:p>
          <a:p>
            <a:pPr marL="742950" lvl="1" indent="-285750">
              <a:lnSpc>
                <a:spcPct val="90000"/>
              </a:lnSpc>
              <a:defRPr sz="1800"/>
            </a:pPr>
            <a:r>
              <a:t>The raw data contains </a:t>
            </a:r>
            <a:r>
              <a:rPr b="1"/>
              <a:t>null values</a:t>
            </a:r>
            <a:r>
              <a:t> for </a:t>
            </a:r>
            <a:r>
              <a:rPr i="1"/>
              <a:t>quantity</a:t>
            </a:r>
            <a:r>
              <a:t> and i</a:t>
            </a:r>
            <a:r>
              <a:rPr i="1"/>
              <a:t>tem_price</a:t>
            </a:r>
            <a:r>
              <a:t>. These are filled using a mathematical approach and the feature generated.</a:t>
            </a:r>
          </a:p>
          <a:p>
            <a:pPr marL="0" indent="57150">
              <a:lnSpc>
                <a:spcPct val="90000"/>
              </a:lnSpc>
              <a:buSzTx/>
              <a:buFont typeface="Wingdings 3"/>
              <a:buNone/>
            </a:pPr>
            <a:endParaRPr/>
          </a:p>
          <a:p>
            <a:pPr marL="0" indent="57150">
              <a:lnSpc>
                <a:spcPct val="90000"/>
              </a:lnSpc>
              <a:buSzTx/>
              <a:buFont typeface="Wingdings 3"/>
              <a:buNone/>
              <a:defRPr b="1"/>
            </a:pPr>
            <a:r>
              <a:t>AMZ_Prod</a:t>
            </a:r>
          </a:p>
          <a:p>
            <a:pPr marL="800100" lvl="1" indent="-285750">
              <a:lnSpc>
                <a:spcPct val="90000"/>
              </a:lnSpc>
              <a:defRPr sz="1800"/>
            </a:pPr>
            <a:r>
              <a:t>Some of the products have no categories specified. Therefore, they are all assigned to the category “</a:t>
            </a:r>
            <a:r>
              <a:rPr i="1"/>
              <a:t>other</a:t>
            </a:r>
            <a:r>
              <a:t>“.</a:t>
            </a:r>
          </a:p>
          <a:p>
            <a:pPr marL="0" lvl="1" indent="514350">
              <a:lnSpc>
                <a:spcPct val="90000"/>
              </a:lnSpc>
              <a:buSzTx/>
              <a:buFont typeface="Wingdings 3"/>
              <a:buNone/>
              <a:defRPr sz="1800"/>
            </a:pPr>
            <a:endParaRPr/>
          </a:p>
          <a:p>
            <a:pPr marL="800100" lvl="1" indent="-285750">
              <a:lnSpc>
                <a:spcPct val="90000"/>
              </a:lnSpc>
              <a:defRPr sz="1800"/>
            </a:pPr>
            <a:r>
              <a:t>Some sold products, missing in this dataset, are also added into the table as with their category value set to “</a:t>
            </a:r>
            <a:r>
              <a:rPr i="1"/>
              <a:t>other”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pPr defTabSz="361188">
              <a:defRPr sz="3318"/>
            </a:pPr>
            <a:r>
              <a:t>Data Analysis using Power BI</a:t>
            </a:r>
            <a:br/>
            <a:r>
              <a:rPr sz="2528"/>
              <a:t>Revenue and Sales overview</a:t>
            </a:r>
            <a:br>
              <a:rPr sz="2528"/>
            </a:br>
            <a:endParaRPr sz="2528"/>
          </a:p>
        </p:txBody>
      </p:sp>
      <p:pic>
        <p:nvPicPr>
          <p:cNvPr id="27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64" y="1853247"/>
            <a:ext cx="9404723" cy="4804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pPr defTabSz="361188">
              <a:defRPr sz="3318"/>
            </a:pPr>
            <a:r>
              <a:t>Data Analysis using Power BI</a:t>
            </a:r>
            <a:br/>
            <a:r>
              <a:rPr sz="2528"/>
              <a:t>Product Ratings and Discounts</a:t>
            </a:r>
            <a:br>
              <a:rPr sz="2528"/>
            </a:br>
            <a:endParaRPr sz="2528"/>
          </a:p>
        </p:txBody>
      </p:sp>
      <p:sp>
        <p:nvSpPr>
          <p:cNvPr id="280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853247"/>
            <a:ext cx="9403744" cy="4623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pPr defTabSz="361188">
              <a:defRPr sz="3318"/>
            </a:pPr>
            <a:r>
              <a:t>Data Analysis using Power BI</a:t>
            </a:r>
            <a:br/>
            <a:r>
              <a:rPr sz="2528"/>
              <a:t>Product Sales and Sales rank overview</a:t>
            </a:r>
            <a:br>
              <a:rPr sz="2528"/>
            </a:br>
            <a:endParaRPr sz="2528"/>
          </a:p>
        </p:txBody>
      </p:sp>
      <p:pic>
        <p:nvPicPr>
          <p:cNvPr id="28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887515"/>
            <a:ext cx="9416329" cy="4722835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pPr defTabSz="361188">
              <a:defRPr sz="3318"/>
            </a:pPr>
            <a:r>
              <a:t>Data Analysis using Power BI</a:t>
            </a:r>
            <a:br/>
            <a:r>
              <a:rPr sz="2528"/>
              <a:t>Product Sales rank Vs Ad Cost and Rating</a:t>
            </a:r>
            <a:br>
              <a:rPr sz="2528"/>
            </a:br>
            <a:endParaRPr sz="2528"/>
          </a:p>
        </p:txBody>
      </p:sp>
      <p:sp>
        <p:nvSpPr>
          <p:cNvPr id="288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2052917"/>
            <a:ext cx="9922101" cy="4614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Product Success Analysis</vt:lpstr>
      <vt:lpstr>Road Map</vt:lpstr>
      <vt:lpstr>Business Understanding</vt:lpstr>
      <vt:lpstr>Data understanding</vt:lpstr>
      <vt:lpstr>Data Preprocessing</vt:lpstr>
      <vt:lpstr>Data Analysis using Power BI Revenue and Sales overview </vt:lpstr>
      <vt:lpstr>Data Analysis using Power BI Product Ratings and Discounts </vt:lpstr>
      <vt:lpstr>Data Analysis using Power BI Product Sales and Sales rank overview </vt:lpstr>
      <vt:lpstr>Data Analysis using Power BI Product Sales rank Vs Ad Cost and Rating </vt:lpstr>
      <vt:lpstr>Hypothesis</vt:lpstr>
      <vt:lpstr>Data Preparation</vt:lpstr>
      <vt:lpstr>Modelling</vt:lpstr>
      <vt:lpstr>Evaluation</vt:lpstr>
      <vt:lpstr>Evaluation using Power BI</vt:lpstr>
      <vt:lpstr>Conclusion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Success Analysis</dc:title>
  <cp:lastModifiedBy>Gayathri Adhimoolam</cp:lastModifiedBy>
  <cp:revision>1</cp:revision>
  <dcterms:modified xsi:type="dcterms:W3CDTF">2022-01-11T15:21:51Z</dcterms:modified>
</cp:coreProperties>
</file>